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 type="screen4x3"/>
  <p:notesSz cx="7315200" cy="96012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A65BA-A7E8-4604-39D7-4C73A001ADA5}" v="28" dt="2021-01-15T02:08:35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ssé, Mahamadou" userId="S::mahamadou.cisse@cegepsherbrooke.qc.ca::f17f4d95-611e-46e9-9bf8-4d9b34e248bf" providerId="AD" clId="Web-{DF0A65BA-A7E8-4604-39D7-4C73A001ADA5}"/>
    <pc:docChg chg="modSld">
      <pc:chgData name="Cissé, Mahamadou" userId="S::mahamadou.cisse@cegepsherbrooke.qc.ca::f17f4d95-611e-46e9-9bf8-4d9b34e248bf" providerId="AD" clId="Web-{DF0A65BA-A7E8-4604-39D7-4C73A001ADA5}" dt="2021-01-15T02:08:35.088" v="26" actId="14100"/>
      <pc:docMkLst>
        <pc:docMk/>
      </pc:docMkLst>
      <pc:sldChg chg="modSp">
        <pc:chgData name="Cissé, Mahamadou" userId="S::mahamadou.cisse@cegepsherbrooke.qc.ca::f17f4d95-611e-46e9-9bf8-4d9b34e248bf" providerId="AD" clId="Web-{DF0A65BA-A7E8-4604-39D7-4C73A001ADA5}" dt="2021-01-15T01:46:04.045" v="2" actId="20577"/>
        <pc:sldMkLst>
          <pc:docMk/>
          <pc:sldMk cId="0" sldId="258"/>
        </pc:sldMkLst>
        <pc:spChg chg="mod">
          <ac:chgData name="Cissé, Mahamadou" userId="S::mahamadou.cisse@cegepsherbrooke.qc.ca::f17f4d95-611e-46e9-9bf8-4d9b34e248bf" providerId="AD" clId="Web-{DF0A65BA-A7E8-4604-39D7-4C73A001ADA5}" dt="2021-01-15T01:46:04.045" v="2" actId="20577"/>
          <ac:spMkLst>
            <pc:docMk/>
            <pc:sldMk cId="0" sldId="258"/>
            <ac:spMk id="139" creationId="{00000000-0000-0000-0000-000000000000}"/>
          </ac:spMkLst>
        </pc:spChg>
      </pc:sldChg>
      <pc:sldChg chg="modSp">
        <pc:chgData name="Cissé, Mahamadou" userId="S::mahamadou.cisse@cegepsherbrooke.qc.ca::f17f4d95-611e-46e9-9bf8-4d9b34e248bf" providerId="AD" clId="Web-{DF0A65BA-A7E8-4604-39D7-4C73A001ADA5}" dt="2021-01-15T02:08:35.088" v="26" actId="14100"/>
        <pc:sldMkLst>
          <pc:docMk/>
          <pc:sldMk cId="0" sldId="259"/>
        </pc:sldMkLst>
        <pc:spChg chg="mod">
          <ac:chgData name="Cissé, Mahamadou" userId="S::mahamadou.cisse@cegepsherbrooke.qc.ca::f17f4d95-611e-46e9-9bf8-4d9b34e248bf" providerId="AD" clId="Web-{DF0A65BA-A7E8-4604-39D7-4C73A001ADA5}" dt="2021-01-15T02:08:35.088" v="26" actId="14100"/>
          <ac:spMkLst>
            <pc:docMk/>
            <pc:sldMk cId="0" sldId="259"/>
            <ac:spMk id="145" creationId="{00000000-0000-0000-0000-000000000000}"/>
          </ac:spMkLst>
        </pc:spChg>
      </pc:sldChg>
      <pc:sldChg chg="modSp">
        <pc:chgData name="Cissé, Mahamadou" userId="S::mahamadou.cisse@cegepsherbrooke.qc.ca::f17f4d95-611e-46e9-9bf8-4d9b34e248bf" providerId="AD" clId="Web-{DF0A65BA-A7E8-4604-39D7-4C73A001ADA5}" dt="2021-01-15T01:53:49.795" v="6" actId="14100"/>
        <pc:sldMkLst>
          <pc:docMk/>
          <pc:sldMk cId="0" sldId="260"/>
        </pc:sldMkLst>
        <pc:spChg chg="mod">
          <ac:chgData name="Cissé, Mahamadou" userId="S::mahamadou.cisse@cegepsherbrooke.qc.ca::f17f4d95-611e-46e9-9bf8-4d9b34e248bf" providerId="AD" clId="Web-{DF0A65BA-A7E8-4604-39D7-4C73A001ADA5}" dt="2021-01-15T01:53:49.795" v="6" actId="14100"/>
          <ac:spMkLst>
            <pc:docMk/>
            <pc:sldMk cId="0" sldId="260"/>
            <ac:spMk id="147" creationId="{00000000-0000-0000-0000-000000000000}"/>
          </ac:spMkLst>
        </pc:spChg>
      </pc:sldChg>
      <pc:sldChg chg="modSp">
        <pc:chgData name="Cissé, Mahamadou" userId="S::mahamadou.cisse@cegepsherbrooke.qc.ca::f17f4d95-611e-46e9-9bf8-4d9b34e248bf" providerId="AD" clId="Web-{DF0A65BA-A7E8-4604-39D7-4C73A001ADA5}" dt="2021-01-15T02:07:27.381" v="22" actId="20577"/>
        <pc:sldMkLst>
          <pc:docMk/>
          <pc:sldMk cId="0" sldId="262"/>
        </pc:sldMkLst>
        <pc:spChg chg="mod">
          <ac:chgData name="Cissé, Mahamadou" userId="S::mahamadou.cisse@cegepsherbrooke.qc.ca::f17f4d95-611e-46e9-9bf8-4d9b34e248bf" providerId="AD" clId="Web-{DF0A65BA-A7E8-4604-39D7-4C73A001ADA5}" dt="2021-01-15T02:07:27.381" v="22" actId="20577"/>
          <ac:spMkLst>
            <pc:docMk/>
            <pc:sldMk cId="0" sldId="262"/>
            <ac:spMk id="161" creationId="{00000000-0000-0000-0000-000000000000}"/>
          </ac:spMkLst>
        </pc:spChg>
      </pc:sldChg>
      <pc:sldChg chg="modSp">
        <pc:chgData name="Cissé, Mahamadou" userId="S::mahamadou.cisse@cegepsherbrooke.qc.ca::f17f4d95-611e-46e9-9bf8-4d9b34e248bf" providerId="AD" clId="Web-{DF0A65BA-A7E8-4604-39D7-4C73A001ADA5}" dt="2021-01-15T01:57:44.248" v="14" actId="20577"/>
        <pc:sldMkLst>
          <pc:docMk/>
          <pc:sldMk cId="0" sldId="264"/>
        </pc:sldMkLst>
        <pc:spChg chg="mod">
          <ac:chgData name="Cissé, Mahamadou" userId="S::mahamadou.cisse@cegepsherbrooke.qc.ca::f17f4d95-611e-46e9-9bf8-4d9b34e248bf" providerId="AD" clId="Web-{DF0A65BA-A7E8-4604-39D7-4C73A001ADA5}" dt="2021-01-15T01:57:44.248" v="14" actId="20577"/>
          <ac:spMkLst>
            <pc:docMk/>
            <pc:sldMk cId="0" sldId="264"/>
            <ac:spMk id="175" creationId="{00000000-0000-0000-0000-000000000000}"/>
          </ac:spMkLst>
        </pc:spChg>
      </pc:sldChg>
      <pc:sldChg chg="modSp">
        <pc:chgData name="Cissé, Mahamadou" userId="S::mahamadou.cisse@cegepsherbrooke.qc.ca::f17f4d95-611e-46e9-9bf8-4d9b34e248bf" providerId="AD" clId="Web-{DF0A65BA-A7E8-4604-39D7-4C73A001ADA5}" dt="2021-01-15T01:59:15.770" v="19" actId="14100"/>
        <pc:sldMkLst>
          <pc:docMk/>
          <pc:sldMk cId="0" sldId="265"/>
        </pc:sldMkLst>
        <pc:spChg chg="mod">
          <ac:chgData name="Cissé, Mahamadou" userId="S::mahamadou.cisse@cegepsherbrooke.qc.ca::f17f4d95-611e-46e9-9bf8-4d9b34e248bf" providerId="AD" clId="Web-{DF0A65BA-A7E8-4604-39D7-4C73A001ADA5}" dt="2021-01-15T01:59:15.770" v="19" actId="14100"/>
          <ac:spMkLst>
            <pc:docMk/>
            <pc:sldMk cId="0" sldId="265"/>
            <ac:spMk id="18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CA" sz="4400" b="0" strike="noStrike" spc="-1">
                <a:latin typeface="Arial"/>
              </a:rPr>
              <a:t>Cliquez pour déplacer la diapo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CA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CA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CA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CA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2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0C799F8-B0BE-45C6-9409-431ECB580B98}" type="slidenum">
              <a:rPr lang="fr-CA" sz="1400" b="0" strike="noStrike" spc="-1">
                <a:latin typeface="Times New Roman"/>
              </a:rPr>
              <a:t>‹n°›</a:t>
            </a:fld>
            <a:endParaRPr lang="fr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5837" cy="3597275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31880" y="4559400"/>
            <a:ext cx="5850000" cy="431964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endParaRPr lang="fr-CA" sz="2000" b="0" strike="noStrike" spc="-1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10CC4287-2F79-43AA-85A3-217CF352D3AE}" type="slidenum">
              <a:rPr lang="fr-CA" sz="1300" b="0" strike="noStrike" spc="-1">
                <a:solidFill>
                  <a:srgbClr val="000000"/>
                </a:solidFill>
                <a:latin typeface="Arial"/>
              </a:rPr>
              <a:t>17</a:t>
            </a:fld>
            <a:endParaRPr lang="fr-CA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89280" y="1143000"/>
            <a:ext cx="289800" cy="136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o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u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r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s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 lang="fr-CA" sz="1200" b="0" strike="noStrike" spc="-1">
              <a:latin typeface="Arial"/>
            </a:endParaRPr>
          </a:p>
        </p:txBody>
      </p:sp>
      <p:sp>
        <p:nvSpPr>
          <p:cNvPr id="7" name="Line 2"/>
          <p:cNvSpPr/>
          <p:nvPr/>
        </p:nvSpPr>
        <p:spPr>
          <a:xfrm>
            <a:off x="0" y="990360"/>
            <a:ext cx="9144000" cy="0"/>
          </a:xfrm>
          <a:prstGeom prst="line">
            <a:avLst/>
          </a:prstGeom>
          <a:ln w="76320">
            <a:solidFill>
              <a:srgbClr val="3333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57200" y="144000"/>
            <a:ext cx="8228160" cy="1186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CA" sz="2400" b="1" strike="noStrike" spc="-1">
                <a:solidFill>
                  <a:srgbClr val="FF0000"/>
                </a:solidFill>
                <a:latin typeface="Arial"/>
                <a:ea typeface="DejaVu Sans"/>
              </a:rPr>
              <a:t>Développement d’applications avec des Objets Connectés</a:t>
            </a:r>
            <a:endParaRPr lang="fr-CA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CA" sz="2400" b="1" strike="noStrike" spc="-1">
                <a:solidFill>
                  <a:srgbClr val="FF0000"/>
                </a:solidFill>
                <a:latin typeface="Arial"/>
                <a:ea typeface="DejaVu Sans"/>
              </a:rPr>
              <a:t>Cours 1</a:t>
            </a:r>
            <a:endParaRPr lang="fr-CA" sz="2400" b="0" strike="noStrike" spc="-1">
              <a:latin typeface="Arial"/>
            </a:endParaRPr>
          </a:p>
        </p:txBody>
      </p:sp>
      <p:sp>
        <p:nvSpPr>
          <p:cNvPr id="3" name="Line 4"/>
          <p:cNvSpPr/>
          <p:nvPr/>
        </p:nvSpPr>
        <p:spPr>
          <a:xfrm>
            <a:off x="0" y="3809880"/>
            <a:ext cx="9144000" cy="0"/>
          </a:xfrm>
          <a:prstGeom prst="line">
            <a:avLst/>
          </a:prstGeom>
          <a:ln w="76320">
            <a:solidFill>
              <a:srgbClr val="3333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CA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CA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CA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1"/>
          <p:cNvSpPr/>
          <p:nvPr/>
        </p:nvSpPr>
        <p:spPr>
          <a:xfrm>
            <a:off x="0" y="990360"/>
            <a:ext cx="9144000" cy="0"/>
          </a:xfrm>
          <a:prstGeom prst="line">
            <a:avLst/>
          </a:prstGeom>
          <a:ln w="76320">
            <a:solidFill>
              <a:srgbClr val="3333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960" cy="1468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CA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CA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CA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89280" y="1143000"/>
            <a:ext cx="289800" cy="136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C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o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u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r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s</a:t>
            </a: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CA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CA" sz="1200" b="1" strike="noStrike" spc="-1">
                <a:solidFill>
                  <a:srgbClr val="FF0000"/>
                </a:solidFill>
                <a:latin typeface="Arial"/>
                <a:ea typeface="DejaVu Sans"/>
              </a:rPr>
              <a:t>1</a:t>
            </a:r>
            <a:endParaRPr lang="fr-CA" sz="1200" b="0" strike="noStrike" spc="-1">
              <a:latin typeface="Arial"/>
            </a:endParaRPr>
          </a:p>
        </p:txBody>
      </p:sp>
      <p:sp>
        <p:nvSpPr>
          <p:cNvPr id="82" name="Line 2"/>
          <p:cNvSpPr/>
          <p:nvPr/>
        </p:nvSpPr>
        <p:spPr>
          <a:xfrm>
            <a:off x="0" y="990360"/>
            <a:ext cx="9144000" cy="0"/>
          </a:xfrm>
          <a:prstGeom prst="line">
            <a:avLst/>
          </a:prstGeom>
          <a:ln w="76320">
            <a:solidFill>
              <a:srgbClr val="3333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CA" sz="44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32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CA" sz="2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4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CA" sz="20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CA" sz="4000" b="0" strike="noStrike" spc="-1">
                <a:solidFill>
                  <a:srgbClr val="333399"/>
                </a:solidFill>
                <a:latin typeface="Arial"/>
                <a:ea typeface="DejaVu Sans"/>
              </a:rPr>
              <a:t>Présentation du cours</a:t>
            </a:r>
            <a:br/>
            <a:r>
              <a:rPr lang="fr-CA" sz="4000" b="0" strike="noStrike" spc="-1">
                <a:solidFill>
                  <a:srgbClr val="333399"/>
                </a:solidFill>
                <a:latin typeface="Arial"/>
                <a:ea typeface="DejaVu Sans"/>
              </a:rPr>
              <a:t>Introduction</a:t>
            </a:r>
            <a:endParaRPr lang="fr-CA" sz="4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371600" y="3886200"/>
            <a:ext cx="6399360" cy="1751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4B169DD-4567-4A2B-BC8D-CBC9FC196E42}" type="datetime1">
              <a:rPr lang="fr-CA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400" b="0" strike="noStrike" spc="-1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400" b="0" strike="noStrike" spc="-1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4552FF58-FEF1-4DCC-A095-860D6D529E4C}" type="slidenum">
              <a:rPr lang="fr-CA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fr-CA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E583673-F57A-414D-BC2A-209C3A273F34}" type="datetime1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124080" y="6400800"/>
            <a:ext cx="289404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0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655308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474C4DE-8EE6-4594-853F-B24DD3CDFF22}" type="slidenum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609480" y="351000"/>
            <a:ext cx="8228160" cy="40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</a:t>
            </a:r>
            <a:endParaRPr lang="fr-CA" sz="2800" b="0" strike="noStrike" spc="-1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6"/>
          <p:cNvSpPr/>
          <p:nvPr/>
        </p:nvSpPr>
        <p:spPr>
          <a:xfrm>
            <a:off x="613914" y="1219320"/>
            <a:ext cx="8300046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 démarrage du système.</a:t>
            </a:r>
            <a:endParaRPr lang="fr-CA" sz="2000" b="0" strike="noStrike" spc="-1" dirty="0">
              <a:latin typeface="Arial"/>
            </a:endParaRPr>
          </a:p>
          <a:p>
            <a:pPr marL="431800" lvl="1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Il est nécessaire d’installer un Système d’exploitation sur votre carte </a:t>
            </a:r>
            <a:r>
              <a:rPr lang="fr-C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microSD</a:t>
            </a: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pour permettre à votre système de fonctionner.</a:t>
            </a:r>
            <a:endParaRPr lang="fr-CA" sz="2000" b="0" strike="noStrike" spc="-1" dirty="0">
              <a:latin typeface="Arial"/>
            </a:endParaRPr>
          </a:p>
          <a:p>
            <a:pPr marL="431800" lvl="1" indent="-215900"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 Raspberry Pi </a:t>
            </a:r>
            <a:r>
              <a:rPr lang="fr-C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Foundation</a:t>
            </a: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offre un </a:t>
            </a:r>
            <a:r>
              <a:rPr lang="fr-CA" sz="2000" spc="-1" dirty="0">
                <a:solidFill>
                  <a:srgbClr val="000000"/>
                </a:solidFill>
                <a:latin typeface="Arial"/>
                <a:ea typeface="DejaVu Sans"/>
              </a:rPr>
              <a:t>"</a:t>
            </a: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New Out Of Box Software</a:t>
            </a:r>
            <a:r>
              <a:rPr lang="fr-CA" sz="2000" spc="-1" dirty="0">
                <a:solidFill>
                  <a:srgbClr val="000000"/>
                </a:solidFill>
                <a:latin typeface="Arial"/>
                <a:ea typeface="DejaVu Sans"/>
              </a:rPr>
              <a:t>" </a:t>
            </a: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(NOOBS), qui est capable de gérer :</a:t>
            </a:r>
            <a:endParaRPr lang="fr-CA" sz="2000" b="0" strike="noStrike" spc="-1" dirty="0">
              <a:latin typeface="Arial"/>
            </a:endParaRPr>
          </a:p>
          <a:p>
            <a:pPr marL="647700" lvl="2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 démarrage initial de votre Raspberry Pi</a:t>
            </a:r>
            <a:endParaRPr lang="fr-CA" sz="2000" b="0" strike="noStrike" spc="-1" dirty="0">
              <a:latin typeface="Arial"/>
            </a:endParaRPr>
          </a:p>
          <a:p>
            <a:pPr marL="647700" lvl="2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Configurer la carte </a:t>
            </a:r>
            <a:r>
              <a:rPr lang="fr-C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microSD</a:t>
            </a:r>
            <a:endParaRPr lang="fr-CA" sz="2000" b="0" strike="noStrike" spc="-1" dirty="0" err="1">
              <a:latin typeface="Arial"/>
            </a:endParaRPr>
          </a:p>
          <a:p>
            <a:pPr marL="647700" lvl="2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Choisir un Système d’exploitation</a:t>
            </a:r>
            <a:endParaRPr lang="fr-CA" sz="2000" b="0" strike="noStrike" spc="-1" dirty="0">
              <a:latin typeface="Arial"/>
            </a:endParaRPr>
          </a:p>
          <a:p>
            <a:pPr marL="647700" lvl="2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Installer le Système d’exploitation</a:t>
            </a:r>
            <a:endParaRPr lang="fr-CA" sz="2000" b="0" strike="noStrike" spc="-1" dirty="0">
              <a:latin typeface="Arial"/>
            </a:endParaRPr>
          </a:p>
          <a:p>
            <a:pPr marL="342900" indent="-34163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 plupart de cartes Raspberry Pi qui vient avec une carte </a:t>
            </a:r>
            <a:r>
              <a:rPr lang="fr-C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microSD</a:t>
            </a: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ont déjà le NOOBS installé par défaut.</a:t>
            </a:r>
            <a:endParaRPr lang="fr-CA" sz="2000" b="0" strike="noStrike" spc="-1" dirty="0">
              <a:latin typeface="Arial"/>
            </a:endParaRPr>
          </a:p>
          <a:p>
            <a:pPr marL="342900" indent="-34163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Si vous avez acheté une carte </a:t>
            </a:r>
            <a:r>
              <a:rPr lang="fr-CA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microSD</a:t>
            </a:r>
            <a:r>
              <a:rPr lang="fr-CA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séparément, il faut aller au site raspberrypi.org et télécharger le NOOBS.</a:t>
            </a:r>
            <a:endParaRPr lang="fr-CA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A564494D-6451-481A-820B-316AA563902C}" type="datetime1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124080" y="6400800"/>
            <a:ext cx="289404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000" b="0" strike="noStrike" spc="-1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655308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81A3EFDF-E72A-4AB8-93B0-C7192A29C946}" type="slidenum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609480" y="351000"/>
            <a:ext cx="8228160" cy="40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</a:t>
            </a:r>
            <a:endParaRPr lang="fr-CA" sz="2800" b="0" strike="noStrike" spc="-1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6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Le Système d’exploitation </a:t>
            </a:r>
            <a:endParaRPr lang="fr-CA" sz="2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Raspberry Pi OS (anciennement nommé Raspbian) est un système d'exploitation libre et gratuit basé sur Debian optimisé pour fonctionner sur les différents Raspberry Pi.</a:t>
            </a:r>
            <a:endParaRPr lang="fr-CA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Étant donné les ressources limitées des nano-ordinateurs pour lesquels Raspberry Pi OS est principalement destiné, il intègre des logiciels réputés pour être légers et peu gourmands en ressources :</a:t>
            </a:r>
            <a:endParaRPr lang="fr-CA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l'environnement de bureau par défaut est PIXEL, acronyme de « Pi Improved Xwindows Environment Lightweight », « Environnement Xwindows amélioré et léger pour PI », qui est composé d'un LXDE modifié et d'Openbox.</a:t>
            </a:r>
            <a:endParaRPr lang="fr-CA" sz="1800" b="0" strike="noStrike" spc="-1">
              <a:latin typeface="Arial"/>
            </a:endParaRPr>
          </a:p>
          <a:p>
            <a:pPr marL="648000" lvl="2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 navigateur web par défaut est Chromium</a:t>
            </a:r>
            <a:endParaRPr lang="fr-CA" sz="1800" b="0" strike="noStrike" spc="-1">
              <a:latin typeface="Arial"/>
            </a:endParaRPr>
          </a:p>
        </p:txBody>
      </p:sp>
      <p:pic>
        <p:nvPicPr>
          <p:cNvPr id="188" name="Image 187"/>
          <p:cNvPicPr/>
          <p:nvPr/>
        </p:nvPicPr>
        <p:blipFill>
          <a:blip r:embed="rId2"/>
          <a:stretch/>
        </p:blipFill>
        <p:spPr>
          <a:xfrm>
            <a:off x="4681800" y="5112000"/>
            <a:ext cx="3958200" cy="132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2016000" y="288000"/>
            <a:ext cx="5400000" cy="883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Pi. Quoi faire?</a:t>
            </a:r>
            <a:endParaRPr lang="fr-CA" sz="2800" b="0" strike="noStrike" spc="-1">
              <a:latin typeface="Arial"/>
            </a:endParaRPr>
          </a:p>
        </p:txBody>
      </p:sp>
      <p:pic>
        <p:nvPicPr>
          <p:cNvPr id="190" name="Image 189"/>
          <p:cNvPicPr/>
          <p:nvPr/>
        </p:nvPicPr>
        <p:blipFill>
          <a:blip r:embed="rId2"/>
          <a:stretch/>
        </p:blipFill>
        <p:spPr>
          <a:xfrm>
            <a:off x="440280" y="1171080"/>
            <a:ext cx="3735720" cy="2487960"/>
          </a:xfrm>
          <a:prstGeom prst="rect">
            <a:avLst/>
          </a:prstGeom>
          <a:ln>
            <a:noFill/>
          </a:ln>
        </p:spPr>
      </p:pic>
      <p:pic>
        <p:nvPicPr>
          <p:cNvPr id="191" name="Image 190"/>
          <p:cNvPicPr/>
          <p:nvPr/>
        </p:nvPicPr>
        <p:blipFill>
          <a:blip r:embed="rId3"/>
          <a:stretch/>
        </p:blipFill>
        <p:spPr>
          <a:xfrm>
            <a:off x="5184000" y="1512000"/>
            <a:ext cx="3803760" cy="3803760"/>
          </a:xfrm>
          <a:prstGeom prst="rect">
            <a:avLst/>
          </a:prstGeom>
          <a:ln>
            <a:noFill/>
          </a:ln>
        </p:spPr>
      </p:pic>
      <p:pic>
        <p:nvPicPr>
          <p:cNvPr id="192" name="Image 191"/>
          <p:cNvPicPr/>
          <p:nvPr/>
        </p:nvPicPr>
        <p:blipFill>
          <a:blip r:embed="rId4"/>
          <a:stretch/>
        </p:blipFill>
        <p:spPr>
          <a:xfrm>
            <a:off x="939960" y="3935520"/>
            <a:ext cx="3956040" cy="247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2016000" y="288000"/>
            <a:ext cx="5400000" cy="883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Pi. Quoi faire?</a:t>
            </a:r>
            <a:endParaRPr lang="fr-CA" sz="2800" b="0" strike="noStrike" spc="-1">
              <a:latin typeface="Arial"/>
            </a:endParaRPr>
          </a:p>
        </p:txBody>
      </p:sp>
      <p:pic>
        <p:nvPicPr>
          <p:cNvPr id="194" name="Image 193"/>
          <p:cNvPicPr/>
          <p:nvPr/>
        </p:nvPicPr>
        <p:blipFill>
          <a:blip r:embed="rId2"/>
          <a:stretch/>
        </p:blipFill>
        <p:spPr>
          <a:xfrm>
            <a:off x="4055040" y="2304000"/>
            <a:ext cx="4800960" cy="2700360"/>
          </a:xfrm>
          <a:prstGeom prst="rect">
            <a:avLst/>
          </a:prstGeom>
          <a:ln>
            <a:noFill/>
          </a:ln>
        </p:spPr>
      </p:pic>
      <p:pic>
        <p:nvPicPr>
          <p:cNvPr id="195" name="Image 194"/>
          <p:cNvPicPr/>
          <p:nvPr/>
        </p:nvPicPr>
        <p:blipFill>
          <a:blip r:embed="rId3"/>
          <a:stretch/>
        </p:blipFill>
        <p:spPr>
          <a:xfrm>
            <a:off x="144000" y="1116360"/>
            <a:ext cx="3672000" cy="293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2016000" y="288000"/>
            <a:ext cx="5400000" cy="883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Pi. Quoi faire?</a:t>
            </a:r>
            <a:endParaRPr lang="fr-CA" sz="2800" b="0" strike="noStrike" spc="-1">
              <a:latin typeface="Arial"/>
            </a:endParaRPr>
          </a:p>
        </p:txBody>
      </p:sp>
      <p:pic>
        <p:nvPicPr>
          <p:cNvPr id="197" name="Image 196"/>
          <p:cNvPicPr/>
          <p:nvPr/>
        </p:nvPicPr>
        <p:blipFill>
          <a:blip r:embed="rId2"/>
          <a:stretch/>
        </p:blipFill>
        <p:spPr>
          <a:xfrm>
            <a:off x="1630440" y="2448000"/>
            <a:ext cx="7523280" cy="357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4000" b="0" strike="noStrike" spc="-1">
                <a:solidFill>
                  <a:srgbClr val="333399"/>
                </a:solidFill>
                <a:latin typeface="Arial"/>
                <a:ea typeface="DejaVu Sans"/>
              </a:rPr>
              <a:t>Le langage Python</a:t>
            </a:r>
            <a:endParaRPr lang="fr-CA" sz="4000" b="0" strike="noStrike" spc="-1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371600" y="3886200"/>
            <a:ext cx="6399360" cy="1751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3"/>
          <p:cNvSpPr/>
          <p:nvPr/>
        </p:nvSpPr>
        <p:spPr>
          <a:xfrm>
            <a:off x="457200" y="6245280"/>
            <a:ext cx="2132280" cy="474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72662831-072F-4555-90F8-D5A86733B6C2}" type="datetime1">
              <a:rPr lang="fr-CA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4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124080" y="6245280"/>
            <a:ext cx="2894040" cy="474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400" b="0" strike="noStrike" spc="-1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6553080" y="6245280"/>
            <a:ext cx="2132280" cy="474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245F6A-DAE4-42FA-A170-3999BC5224AC}" type="slidenum">
              <a:rPr lang="fr-CA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fr-CA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609480" y="351000"/>
            <a:ext cx="8228160" cy="40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3200" b="1" strike="noStrike" spc="-1">
                <a:solidFill>
                  <a:srgbClr val="FF0000"/>
                </a:solidFill>
                <a:latin typeface="Arial"/>
                <a:ea typeface="DejaVu Sans"/>
              </a:rPr>
              <a:t>Python et le Raspberry Pi</a:t>
            </a:r>
            <a:endParaRPr lang="fr-CA" sz="32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685800" y="1255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Python est un langage interprété, orienté objet multiplate-forme. C’est un langage très populaire à cause de :</a:t>
            </a:r>
            <a:endParaRPr lang="fr-CA" sz="3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La syntaxe claire</a:t>
            </a:r>
            <a:endParaRPr lang="fr-CA" sz="3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La simplicité</a:t>
            </a:r>
            <a:endParaRPr lang="fr-CA" sz="3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La fiabilité</a:t>
            </a:r>
            <a:endParaRPr lang="fr-CA" sz="3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On peut dire que Python est un langage élégant et très puissante.</a:t>
            </a:r>
            <a:endParaRPr lang="fr-CA" sz="3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5720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6286827A-6D3D-44A9-870A-ACAD7351FB79}" type="datetime1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3124080" y="6400800"/>
            <a:ext cx="289404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© Domingo Palao </a:t>
            </a: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 Muñoz</a:t>
            </a:r>
            <a:endParaRPr lang="fr-CA" sz="1000" b="0" strike="noStrike" spc="-1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655308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5AE0D87A-7BAF-4493-A2D9-5887C7D1E505}" type="slidenum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fr-CA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4000" b="0" strike="noStrike" spc="-1">
                <a:solidFill>
                  <a:srgbClr val="333399"/>
                </a:solidFill>
                <a:latin typeface="Arial"/>
                <a:ea typeface="DejaVu Sans"/>
              </a:rPr>
              <a:t>Questions?</a:t>
            </a:r>
            <a:endParaRPr lang="fr-CA" sz="40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371600" y="3886200"/>
            <a:ext cx="6399360" cy="1751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Introduction au Raspberry Pi</a:t>
            </a:r>
            <a:endParaRPr lang="fr-CA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A22FDAC-D752-4108-8259-FA363AC05A56}" type="datetime1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3124080" y="6400800"/>
            <a:ext cx="289404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000" b="0" strike="noStrike" spc="-1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655308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C5FE26E-8335-4D88-BF25-9FE63C51C52F}" type="slidenum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609480" y="351000"/>
            <a:ext cx="8228160" cy="40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</a:t>
            </a:r>
            <a:endParaRPr lang="fr-CA" sz="2800" b="0" strike="noStrike" spc="-1"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 Raspberry Pi est un nano-ordinateur </a:t>
            </a:r>
            <a:r>
              <a:rPr lang="fr-CA" sz="2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monocarte</a:t>
            </a:r>
            <a:r>
              <a:rPr lang="fr-CA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à processeur ARM de la taille d'une carte de crédit.</a:t>
            </a:r>
            <a:endParaRPr lang="fr-CA" sz="2800" b="0" strike="noStrike" spc="-1" dirty="0">
              <a:latin typeface="Arial"/>
            </a:endParaRPr>
          </a:p>
          <a:p>
            <a:pPr marL="342900" indent="-34163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Il a été conçu par des professeurs du département informatique de l'université de Cambridge.</a:t>
            </a:r>
            <a:endParaRPr lang="fr-CA" sz="2800" b="0" strike="noStrike" spc="-1" dirty="0">
              <a:latin typeface="Arial"/>
            </a:endParaRPr>
          </a:p>
          <a:p>
            <a:pPr marL="342900" indent="-341630"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8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lang="fr-CA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 Raspberry Pi permet l'exécution de plusieurs variantes du système d'exploitation.</a:t>
            </a:r>
            <a:endParaRPr lang="fr-CA" sz="2800" b="0" strike="noStrike" spc="-1" dirty="0">
              <a:latin typeface="Arial"/>
            </a:endParaRPr>
          </a:p>
          <a:p>
            <a:pPr marL="342900" indent="-34163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 première version commerciale, le Raspberry Pi 1 Model A, a été offert pour la première fois au début </a:t>
            </a:r>
            <a:r>
              <a:rPr lang="fr-CA" sz="2800" spc="-1" dirty="0">
                <a:solidFill>
                  <a:srgbClr val="000000"/>
                </a:solidFill>
                <a:latin typeface="Arial"/>
                <a:ea typeface="DejaVu Sans"/>
              </a:rPr>
              <a:t>de</a:t>
            </a:r>
            <a:r>
              <a:rPr lang="fr-CA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2012 pour moins de 25 $.</a:t>
            </a:r>
            <a:endParaRPr lang="fr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F23A7845-CD8B-473A-950A-61F273951721}" type="datetime1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24080" y="6400800"/>
            <a:ext cx="289404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000" b="0" strike="noStrike" spc="-1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655308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3E88E429-F84F-438F-BE2D-3E4A90FF63DF}" type="slidenum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609480" y="351000"/>
            <a:ext cx="8228160" cy="40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</a:t>
            </a:r>
            <a:endParaRPr lang="fr-CA" sz="28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6"/>
          <p:cNvSpPr/>
          <p:nvPr/>
        </p:nvSpPr>
        <p:spPr>
          <a:xfrm>
            <a:off x="613914" y="1219320"/>
            <a:ext cx="8300046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 Raspberry Pi est bien un nano-ordinateur et non une carte électronique comme le propose Arduino.</a:t>
            </a:r>
            <a:endParaRPr lang="fr-CA" sz="2600" b="0" strike="noStrike" spc="-1" dirty="0">
              <a:latin typeface="Arial"/>
            </a:endParaRPr>
          </a:p>
          <a:p>
            <a:pPr marL="342900" indent="-341630"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6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 Raspberry Pi a des pins GPIO qui permettent la connexion de cartes d'extension ou d'autres composants électroniques pour réaliser des montages.</a:t>
            </a:r>
            <a:endParaRPr lang="fr-CA" sz="2600" b="0" strike="noStrike" spc="-1" dirty="0">
              <a:latin typeface="Arial"/>
            </a:endParaRPr>
          </a:p>
          <a:p>
            <a:pPr marL="342900" indent="-341630"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 Raspberry Pi vous offre un </a:t>
            </a:r>
            <a:r>
              <a:rPr lang="fr-CA" sz="2600" spc="-1" dirty="0">
                <a:solidFill>
                  <a:srgbClr val="000000"/>
                </a:solidFill>
                <a:latin typeface="Arial"/>
                <a:ea typeface="DejaVu Sans"/>
              </a:rPr>
              <a:t>"</a:t>
            </a: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System on a Chip</a:t>
            </a:r>
            <a:r>
              <a:rPr lang="fr-CA" sz="2600" spc="-1" dirty="0">
                <a:solidFill>
                  <a:srgbClr val="000000"/>
                </a:solidFill>
                <a:latin typeface="Arial"/>
                <a:ea typeface="DejaVu Sans"/>
              </a:rPr>
              <a:t>" </a:t>
            </a: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fr-CA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SoC</a:t>
            </a: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qui a la mémoire, des </a:t>
            </a:r>
            <a:r>
              <a:rPr lang="fr-CA" sz="2600" spc="-1" dirty="0">
                <a:solidFill>
                  <a:srgbClr val="000000"/>
                </a:solidFill>
                <a:latin typeface="Arial"/>
                <a:ea typeface="DejaVu Sans"/>
              </a:rPr>
              <a:t>entrées</a:t>
            </a: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/sorties GPIO, le stockage interne, la possibilité d’accueillir un clavier/souris et autres périphériques via </a:t>
            </a:r>
            <a:r>
              <a:rPr lang="fr-CA" sz="2600" spc="-1" dirty="0">
                <a:solidFill>
                  <a:srgbClr val="000000"/>
                </a:solidFill>
                <a:latin typeface="Arial"/>
                <a:ea typeface="DejaVu Sans"/>
              </a:rPr>
              <a:t>des</a:t>
            </a: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ports USB et autres.</a:t>
            </a:r>
            <a:endParaRPr lang="fr-CA" sz="2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72000" y="1164600"/>
            <a:ext cx="7992000" cy="635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CA" sz="4400" b="0" strike="noStrike" spc="-1">
                <a:latin typeface="Arial"/>
              </a:rPr>
              <a:t>Les composantes :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2952000" y="304920"/>
            <a:ext cx="3131615" cy="487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</a:t>
            </a:r>
            <a:endParaRPr lang="fr-CA" sz="2800" b="0" strike="noStrike" spc="-1">
              <a:latin typeface="Arial"/>
            </a:endParaRPr>
          </a:p>
        </p:txBody>
      </p:sp>
      <p:pic>
        <p:nvPicPr>
          <p:cNvPr id="148" name="Image 147"/>
          <p:cNvPicPr/>
          <p:nvPr/>
        </p:nvPicPr>
        <p:blipFill>
          <a:blip r:embed="rId2"/>
          <a:stretch/>
        </p:blipFill>
        <p:spPr>
          <a:xfrm>
            <a:off x="1512000" y="1872000"/>
            <a:ext cx="5926320" cy="434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C4A4835-DCE8-45A0-90A8-8E77698AABC6}" type="datetime1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3124080" y="6400800"/>
            <a:ext cx="289404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000" b="0" strike="noStrike" spc="-1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655308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DF6B64C3-F045-4395-A4A0-E45E124BB1CA}" type="slidenum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609480" y="351000"/>
            <a:ext cx="8228160" cy="40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</a:t>
            </a:r>
            <a:endParaRPr lang="fr-CA" sz="2800" b="0" strike="noStrike" spc="-1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 carte microSD</a:t>
            </a:r>
            <a:endParaRPr lang="fr-CA" sz="24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Le Raspberry Pi n’a pas de stockage interne par défaut, alors il n’a pas de Système d’Exploitation.</a:t>
            </a:r>
            <a:endParaRPr lang="fr-CA" sz="24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 carte microSD est utilisée comme média de stockage. C’est ici que le Système d’Exploitation est sauvegardé et exécuté. </a:t>
            </a:r>
            <a:endParaRPr lang="fr-CA" sz="24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 taille de la carte peut varier, le minimum recommandé est 32 GB.</a:t>
            </a:r>
            <a:endParaRPr lang="fr-CA" sz="24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Attention au moment de fermer votre carte!!!</a:t>
            </a:r>
            <a:endParaRPr lang="fr-CA" sz="2400" b="0" strike="noStrike" spc="-1">
              <a:latin typeface="Arial"/>
            </a:endParaRPr>
          </a:p>
        </p:txBody>
      </p:sp>
      <p:pic>
        <p:nvPicPr>
          <p:cNvPr id="155" name="Image 154"/>
          <p:cNvPicPr/>
          <p:nvPr/>
        </p:nvPicPr>
        <p:blipFill>
          <a:blip r:embed="rId2"/>
          <a:stretch/>
        </p:blipFill>
        <p:spPr>
          <a:xfrm>
            <a:off x="5760000" y="4922280"/>
            <a:ext cx="2116800" cy="155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5720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AE21109B-DB96-4A4E-9E33-F7680CFDA855}" type="datetime1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3124080" y="6400800"/>
            <a:ext cx="289404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000" b="0" strike="noStrike" spc="-1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655308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CF20AF43-304D-44CE-8E2C-8CC555654233}" type="slidenum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609480" y="351000"/>
            <a:ext cx="8228160" cy="40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</a:t>
            </a:r>
            <a:endParaRPr lang="fr-CA" sz="2800" b="0" strike="noStrike" spc="-1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613913" y="1219320"/>
            <a:ext cx="8300047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L’alimentation</a:t>
            </a:r>
            <a:endParaRPr lang="fr-CA" sz="2600" b="0" strike="noStrike" spc="-1" dirty="0">
              <a:latin typeface="Arial"/>
            </a:endParaRPr>
          </a:p>
          <a:p>
            <a:pPr marL="431800" lvl="1" indent="-215900"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 Raspberry Pi n’a pas un câble intégré d’alimentation.</a:t>
            </a:r>
            <a:r>
              <a:rPr lang="fr-CA" sz="26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fr-CA" sz="2600" b="0" strike="noStrike" spc="-1">
              <a:latin typeface="Arial"/>
            </a:endParaRPr>
          </a:p>
          <a:p>
            <a:pPr marL="431800" lvl="1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Il a un port d’alimentation micro USB B </a:t>
            </a:r>
            <a:r>
              <a:rPr lang="fr-CA" sz="2600" spc="-1" dirty="0">
                <a:solidFill>
                  <a:srgbClr val="000000"/>
                </a:solidFill>
                <a:latin typeface="Arial"/>
                <a:ea typeface="DejaVu Sans"/>
              </a:rPr>
              <a:t>femelle</a:t>
            </a: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fr-CA" sz="2600" b="0" strike="noStrike" spc="-1" dirty="0">
              <a:latin typeface="Arial"/>
            </a:endParaRPr>
          </a:p>
          <a:p>
            <a:pPr marL="431800" lvl="1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Il faut utiliser 5 volts</a:t>
            </a:r>
            <a:endParaRPr lang="fr-CA" sz="2600" b="0" strike="noStrike" spc="-1" dirty="0">
              <a:latin typeface="Arial"/>
            </a:endParaRPr>
          </a:p>
          <a:p>
            <a:pPr marL="431800" lvl="1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700 mA – 1200 mA (1.2 A)</a:t>
            </a:r>
            <a:endParaRPr lang="fr-CA" sz="2600" b="0" strike="noStrike" spc="-1" dirty="0">
              <a:latin typeface="Arial"/>
            </a:endParaRPr>
          </a:p>
          <a:p>
            <a:pPr marL="431800" lvl="1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Il est possible d’utiliser un chargeur de téléphone ou une batterie d’appointé pour le téléphone.</a:t>
            </a:r>
            <a:endParaRPr lang="fr-CA" sz="2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D0992FB1-F922-42B3-8232-7ABC89A82238}" type="datetime1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124080" y="6400800"/>
            <a:ext cx="289404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655308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8DCE36A6-9F90-47B0-8271-D09365B06DDD}" type="slidenum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609480" y="351000"/>
            <a:ext cx="8228160" cy="40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</a:t>
            </a:r>
            <a:endParaRPr lang="fr-CA" sz="2800" b="0" strike="noStrike" spc="-1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6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Le Raspberry Pi 4 offre la possibilité de connecter 2 moniteurs grâce à ses port micro HDMI.</a:t>
            </a:r>
            <a:endParaRPr lang="fr-CA" sz="26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Attention!!!</a:t>
            </a:r>
            <a:endParaRPr lang="fr-CA" sz="2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La carte n’offre pas beaucoup de puissance!</a:t>
            </a:r>
            <a:endParaRPr lang="fr-CA" sz="2600" b="0" strike="noStrike" spc="-1">
              <a:latin typeface="Arial"/>
            </a:endParaRPr>
          </a:p>
        </p:txBody>
      </p:sp>
      <p:pic>
        <p:nvPicPr>
          <p:cNvPr id="168" name="Image 167"/>
          <p:cNvPicPr/>
          <p:nvPr/>
        </p:nvPicPr>
        <p:blipFill>
          <a:blip r:embed="rId2"/>
          <a:stretch/>
        </p:blipFill>
        <p:spPr>
          <a:xfrm>
            <a:off x="1374120" y="3384000"/>
            <a:ext cx="3089880" cy="2417400"/>
          </a:xfrm>
          <a:prstGeom prst="rect">
            <a:avLst/>
          </a:prstGeom>
          <a:ln>
            <a:noFill/>
          </a:ln>
        </p:spPr>
      </p:pic>
      <p:pic>
        <p:nvPicPr>
          <p:cNvPr id="169" name="Image 168"/>
          <p:cNvPicPr/>
          <p:nvPr/>
        </p:nvPicPr>
        <p:blipFill>
          <a:blip r:embed="rId3"/>
          <a:stretch/>
        </p:blipFill>
        <p:spPr>
          <a:xfrm>
            <a:off x="5337360" y="3270600"/>
            <a:ext cx="2654640" cy="256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3AF2AFF4-C465-42B6-91FE-04F191FB8584}" type="datetime1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2021-01-14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124080" y="6400800"/>
            <a:ext cx="289404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© Domingo Palao Muñoz</a:t>
            </a:r>
            <a:endParaRPr lang="fr-CA" sz="1000" b="0" strike="noStrike" spc="-1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6553080" y="6400800"/>
            <a:ext cx="2132280" cy="319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2387FF8-293A-445A-AF3C-25467C20C280}" type="slidenum">
              <a:rPr lang="fr-CA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fr-CA" sz="1000" b="0" strike="noStrike" spc="-1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609480" y="351000"/>
            <a:ext cx="8228160" cy="409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CA" sz="2800" b="1" strike="noStrike" spc="-1">
                <a:solidFill>
                  <a:srgbClr val="FF0000"/>
                </a:solidFill>
                <a:latin typeface="Arial"/>
                <a:ea typeface="DejaVu Sans"/>
              </a:rPr>
              <a:t>Le Raspberry Pi</a:t>
            </a:r>
            <a:endParaRPr lang="fr-CA" sz="2800" b="0" strike="noStrike" spc="-1"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6"/>
          <p:cNvSpPr/>
          <p:nvPr/>
        </p:nvSpPr>
        <p:spPr>
          <a:xfrm>
            <a:off x="685800" y="1219320"/>
            <a:ext cx="8228160" cy="5027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342900" indent="-341630">
              <a:lnSpc>
                <a:spcPct val="100000"/>
              </a:lnSpc>
              <a:spcBef>
                <a:spcPts val="641"/>
              </a:spcBef>
              <a:buClr>
                <a:srgbClr val="003399"/>
              </a:buClr>
              <a:buFont typeface="Wingdings" charset="2"/>
              <a:buChar char="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Réseau</a:t>
            </a:r>
            <a:endParaRPr lang="fr-CA" sz="2600" b="0" strike="noStrike" spc="-1" dirty="0">
              <a:latin typeface="Arial"/>
            </a:endParaRPr>
          </a:p>
          <a:p>
            <a:pPr marL="431800" lvl="1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 Raspberry Pi 4 offre la communication :</a:t>
            </a:r>
            <a:endParaRPr lang="fr-CA" sz="2600" b="0" strike="noStrike" spc="-1" dirty="0">
              <a:latin typeface="Arial"/>
            </a:endParaRPr>
          </a:p>
          <a:p>
            <a:pPr marL="647700" lvl="2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Wi-fi</a:t>
            </a:r>
            <a:endParaRPr lang="fr-CA" sz="2600" b="0" strike="noStrike" spc="-1" dirty="0" err="1">
              <a:latin typeface="Arial"/>
            </a:endParaRPr>
          </a:p>
          <a:p>
            <a:pPr marL="647700" lvl="2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Réseau </a:t>
            </a:r>
            <a:r>
              <a:rPr lang="fr-CA" sz="2600" spc="-1" dirty="0">
                <a:solidFill>
                  <a:srgbClr val="000000"/>
                </a:solidFill>
                <a:latin typeface="Arial"/>
                <a:ea typeface="DejaVu Sans"/>
              </a:rPr>
              <a:t>câblé</a:t>
            </a: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RJ45</a:t>
            </a:r>
            <a:endParaRPr lang="fr-CA" sz="2600" b="0" strike="noStrike" spc="-1" dirty="0">
              <a:latin typeface="Arial"/>
            </a:endParaRPr>
          </a:p>
          <a:p>
            <a:pPr marL="647700" lvl="2" indent="-2159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CA" sz="2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Bluetooth</a:t>
            </a:r>
            <a:endParaRPr lang="fr-CA" sz="2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12726</TotalTime>
  <Application>Microsoft Office PowerPoint</Application>
  <PresentationFormat>Affichage à l'écran (4:3)</PresentationFormat>
  <Slides>17</Slides>
  <Notes>1</Notes>
  <HiddenSlides>0</HiddenSlide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Domingo Palao</dc:creator>
  <dc:description/>
  <cp:lastModifiedBy/>
  <cp:revision>193</cp:revision>
  <cp:lastPrinted>1601-01-01T00:00:00Z</cp:lastPrinted>
  <dcterms:created xsi:type="dcterms:W3CDTF">1601-01-01T00:00:00Z</dcterms:created>
  <dcterms:modified xsi:type="dcterms:W3CDTF">2021-01-15T02:08:36Z</dcterms:modified>
  <dc:language>fr-CA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Affichage à l'écran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  <property fmtid="{D5CDD505-2E9C-101B-9397-08002B2CF9AE}" pid="12" name="Version">
    <vt:i4>1</vt:i4>
  </property>
</Properties>
</file>